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65.wmf" ContentType="image/x-wmf"/>
  <Override PartName="/ppt/media/image64.wmf" ContentType="image/x-wmf"/>
  <Override PartName="/ppt/media/image62.tif" ContentType="image/tiff"/>
  <Override PartName="/ppt/media/image61.wmf" ContentType="image/x-wmf"/>
  <Override PartName="/ppt/media/image59.png" ContentType="image/png"/>
  <Override PartName="/ppt/media/image58.jpeg" ContentType="image/jpeg"/>
  <Override PartName="/ppt/media/image57.tif" ContentType="image/tiff"/>
  <Override PartName="/ppt/media/image56.png" ContentType="image/png"/>
  <Override PartName="/ppt/media/image54.tif" ContentType="image/tiff"/>
  <Override PartName="/ppt/media/image53.tif" ContentType="image/tiff"/>
  <Override PartName="/ppt/media/image50.wmf" ContentType="image/x-wmf"/>
  <Override PartName="/ppt/media/image49.wmf" ContentType="image/x-wmf"/>
  <Override PartName="/ppt/media/image48.wmf" ContentType="image/x-wmf"/>
  <Override PartName="/ppt/media/image52.png" ContentType="image/png"/>
  <Override PartName="/ppt/media/image47.wmf" ContentType="image/x-wmf"/>
  <Override PartName="/ppt/media/image46.wmf" ContentType="image/x-wmf"/>
  <Override PartName="/ppt/media/image44.wmf" ContentType="image/x-wmf"/>
  <Override PartName="/ppt/media/image43.wmf" ContentType="image/x-wmf"/>
  <Override PartName="/ppt/media/image40.png" ContentType="image/png"/>
  <Override PartName="/ppt/media/image39.png" ContentType="image/png"/>
  <Override PartName="/ppt/media/image38.png" ContentType="image/png"/>
  <Override PartName="/ppt/media/image13.wmf" ContentType="image/x-wmf"/>
  <Override PartName="/ppt/media/image42.png" ContentType="image/png"/>
  <Override PartName="/ppt/media/image12.wmf" ContentType="image/x-wmf"/>
  <Override PartName="/ppt/media/image10.tif" ContentType="image/tiff"/>
  <Override PartName="/ppt/media/image45.wmf" ContentType="image/x-wmf"/>
  <Override PartName="/ppt/media/image20.wmf" ContentType="image/x-wmf"/>
  <Override PartName="/ppt/media/image32.wmf" ContentType="image/x-wmf"/>
  <Override PartName="/ppt/media/image63.png" ContentType="image/png"/>
  <Override PartName="/ppt/media/image33.wmf" ContentType="image/x-wmf"/>
  <Override PartName="/ppt/media/image41.png" ContentType="image/png"/>
  <Override PartName="/ppt/media/image11.wmf" ContentType="image/x-wmf"/>
  <Override PartName="/ppt/media/image36.wmf" ContentType="image/x-wmf"/>
  <Override PartName="/ppt/media/image15.jpeg" ContentType="image/jpeg"/>
  <Override PartName="/ppt/media/image37.tif" ContentType="image/tiff"/>
  <Override PartName="/ppt/media/image14.jpeg" ContentType="image/jpeg"/>
  <Override PartName="/ppt/media/image34.wmf" ContentType="image/x-wmf"/>
  <Override PartName="/ppt/media/image9.png" ContentType="image/png"/>
  <Override PartName="/ppt/media/image2.png" ContentType="image/png"/>
  <Override PartName="/ppt/media/image51.wmf" ContentType="image/x-wmf"/>
  <Override PartName="/ppt/media/image1.png" ContentType="image/png"/>
  <Override PartName="/ppt/media/image3.png" ContentType="image/png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31.wmf" ContentType="image/x-wmf"/>
  <Override PartName="/ppt/media/image6.png" ContentType="image/png"/>
  <Override PartName="/ppt/media/image8.jpeg" ContentType="image/jpe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19.wmf" ContentType="image/x-wmf"/>
  <Override PartName="/ppt/media/image24.png" ContentType="image/png"/>
  <Override PartName="/ppt/media/image25.png" ContentType="image/png"/>
  <Override PartName="/ppt/media/image27.png" ContentType="image/png"/>
  <Override PartName="/ppt/media/image60.tif" ContentType="image/tiff"/>
  <Override PartName="/ppt/media/image35.png" ContentType="image/png"/>
  <Override PartName="/ppt/media/image7.wmf" ContentType="image/x-wmf"/>
  <Override PartName="/ppt/media/image66.tif" ContentType="image/tiff"/>
  <Override PartName="/ppt/media/image28.jpeg" ContentType="image/jpeg"/>
  <Override PartName="/ppt/media/image26.png" ContentType="image/png"/>
  <Override PartName="/ppt/media/image29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D06BFC1-A2DD-414D-AB5F-F3816D933C64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32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 similarity measures because we want them to have small values for similar patches and large values for dissimilar patches.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affine model of intensity distortions is not a completely realistic model, but is a good approximation.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Normalization: So how do we pick a and c?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Subtract mean to remove additive constant and divide by variance to remove multiplicative contrast change factor. Standard deviation is a good measure of the contrast in a patch – It measures the spread of intensities in the patch.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also be interpreted as the angle (dot product) between the two patch vectors.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next year: Wikipedia has a mistake in NCC where the sum term is divided by n which gives that NCC is not zero. I have removed this in the equation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SIFT is popular and performs well, so lets go into details of what it does.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implementations available, but also patented.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16599 citations Nov. 2012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overview – lets go into details with each step.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assignment is not even on this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SIFT Lowe find the closest scale level in the Gaussian pyramid and compute gradients using pixel differences.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gradient measures changes in light. The gradient vector points uphill in direction of steepest ascent. 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Draw on whiteboard a black and white pattern and point at zero gradient and high gradient areas.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 peaks mean that we have many gradients pointing in this direction and / or very large gradients. Example: There is an edge near the interest point so its orientations will dominate.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Highest peak is at 170 degrees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Only the peak at 200 degrees is above 80% of the 170 degree peak – height 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paper suggest 16x16 pixel initial patches, but it can be larger.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8 bin orientation histograms (45 degrees bin width)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4x4 grid of histograms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image uses pseudo colors to show orientation angle.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sum runs over all the 128 dimensions of the SIFT feature.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Matching: The best match needs to be significantly better than other matches. Best distance &lt;= Next_Best distance hence r &lt;=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criterion is more stable than just using Best.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many more with even more exotic names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that DAISY is actually not using histograms but instead splits gradients to positive and negative parts.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Each curve represents a descriptor. The blue curve is Raw patch.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AUC averaged over scenes and interest point detectors.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race is close – most descriptors have close to equal performance!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Similar in spirit to SIFT, but dense instead of sparse interest points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correction: Normalize for differences in camera light response functions.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 does not have that big an effect.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Gradients: Not using Gaussian derivatives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Training: Done at fixed scale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Testing: Done at all levels in the pyramid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Block is similar to a SIFT descriptor, except that it is smaller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Four blocks cover each cell (except at borders we need a wider border)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feature vector for a block is similar to SIFT and HoG is concatenation of features from all blocks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Epsilon to avoid zero gradients in flat image regions. This is an issue for dense approaches usually not for interest point based approaches (except for maybe MSER)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Peak clipping = hysteresis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After normalization each cell contributes to 4 blocks (normalization over a bigger area)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More on classifiers in StatML, but we can think of it as learning a filter for the detection window feature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the paper they use a soft margin linear SVM, but we could use other classifiers.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Soft margin y(w*x-b)&gt;= 1 – epsilon and minimize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 Sum epsilons + ½ ||w||^2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left to right: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Average gradient magnitude image over all training images (a “ghost” of the training set)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Maximum positive SVM weights per block (most likely pedestrian)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Minimum negative SVM weights per block (most likely non-pedestrian)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Test image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HoG (for each block accumulate the 4 cell histograms) 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And g) HoG weighted by SVM positive / negative weights (positive and negative class)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Results averaged over all 60 scenes.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DoG and fixed scale Harris does well, except fixed scale Harris performs poorly over scale.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Multi-scale Harris actually perform quite well (/not included).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t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tif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ti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85800" y="2130480"/>
            <a:ext cx="7770600" cy="194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Descriptors:</a:t>
            </a:r>
            <a:br/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Interest Points, attributing them with descriptors and and matching them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71600" y="4293000"/>
            <a:ext cx="6399000" cy="134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11280" y="476280"/>
            <a:ext cx="6767280" cy="81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Represent a patch with the raw pixels – the patch is the descriptor.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Compare patches pixel by pixel, e.g. by</a:t>
            </a:r>
            <a:br/>
            <a:br/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(For simplicity lets assume gray scale intensities and the sums are over all pixels in the patches.)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(Patches must be of equal size)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is referred to as either 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distances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or dissimilarities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27040" y="3015000"/>
            <a:ext cx="6329520" cy="16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need to compensate for changes in illumination conditions, because …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Contrast change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change in brightness level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(affine model):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F’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 have zero distance, but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Normalisation: can I find a (intensity) affine invariant change?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3250440" y="3242520"/>
            <a:ext cx="1960560" cy="32256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200400" y="4297680"/>
            <a:ext cx="2113200" cy="9702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709360" y="5943600"/>
            <a:ext cx="4513320" cy="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Normalized cross correlation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Compute mean intensity and standard deviation for each patch</a:t>
            </a:r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(sum over all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pixels in patches)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 distance with normalized cross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Affine intensity invariance: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98480" y="2244600"/>
            <a:ext cx="6240960" cy="15033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645920" y="4694040"/>
            <a:ext cx="6400080" cy="7002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1645920" y="6035040"/>
            <a:ext cx="566856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65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1640" cy="93240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 rot="5400000">
            <a:off x="1640160" y="2323800"/>
            <a:ext cx="1522080" cy="8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4419720" y="1676520"/>
            <a:ext cx="455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1640" cy="92952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 flipH="1" rot="16200000">
            <a:off x="5524560" y="2552400"/>
            <a:ext cx="14461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609480" y="5867280"/>
            <a:ext cx="8304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Raw pixel descriptor: Use pixels in patch and compare with Normalized Cross Correlation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4209120" y="1981440"/>
            <a:ext cx="544680" cy="3034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3920" cy="5320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576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patch size should we use?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the detection scale and resample so both patches have equal size in pixels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scale changes in the scene?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Yes, if we do the resampling (see above)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rotation in the scene?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it robust to perspective distortions?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Invariant Feature Transform (SIFT)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is a very popular descriptor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(Google. Scholar says 59369 citations Nov. 2020).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obtained by using the DoG blob detector which is multi-scale. Descriptor build at these interest points in scale-space.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detection we have an interest point at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Estimate an orientation of the interest point and build the descriptor relative to this.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some extend by construction of the descriptor (more on this)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construction of the descriptor (more on this)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6260040" y="3495960"/>
            <a:ext cx="962640" cy="2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457200"/>
            <a:ext cx="3274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676520" y="304920"/>
            <a:ext cx="5472360" cy="613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detection scale compute image gradients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orientation and magnitude images</a:t>
            </a:r>
            <a:br/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Build a 32 bin orientation histogram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neighborhood around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point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window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79360" y="2133720"/>
            <a:ext cx="35676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all points in the image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4" name="Picture 13" descr=""/>
          <p:cNvPicPr/>
          <p:nvPr/>
        </p:nvPicPr>
        <p:blipFill>
          <a:blip r:embed="rId1"/>
          <a:stretch/>
        </p:blipFill>
        <p:spPr>
          <a:xfrm>
            <a:off x="5868000" y="3543840"/>
            <a:ext cx="3274920" cy="331308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822960" y="2174400"/>
            <a:ext cx="3111480" cy="3780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14400" y="3109320"/>
            <a:ext cx="3656520" cy="84060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86320" y="3983040"/>
            <a:ext cx="3410280" cy="63324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4339800" y="5029200"/>
            <a:ext cx="962640" cy="29520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3357720" y="5722920"/>
            <a:ext cx="2619720" cy="29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 highest peak and its orientation</a:t>
            </a:r>
            <a:endParaRPr b="0" lang="en-US" sz="2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interest point descriptor using this orientation</a:t>
            </a:r>
            <a:endParaRPr b="0" lang="en-US" sz="2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all other peaks larger than 80% of the highest peak – also create a descriptor using theses orientations.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2" name="Content Placeholder 6" descr=""/>
          <p:cNvPicPr/>
          <p:nvPr/>
        </p:nvPicPr>
        <p:blipFill>
          <a:blip r:embed="rId1"/>
          <a:srcRect l="0" t="-20830" r="0" b="-20830"/>
          <a:stretch/>
        </p:blipFill>
        <p:spPr>
          <a:xfrm>
            <a:off x="4648320" y="1600200"/>
            <a:ext cx="4036680" cy="4524120"/>
          </a:xfrm>
          <a:prstGeom prst="rect">
            <a:avLst/>
          </a:prstGeom>
          <a:ln w="9360"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6228360" y="5445360"/>
            <a:ext cx="1510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degrees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07640" y="93240"/>
            <a:ext cx="3274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274320" y="4726440"/>
            <a:ext cx="167472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8-bin histograms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589520" y="2011680"/>
            <a:ext cx="152532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Orientation image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2116440" y="640080"/>
            <a:ext cx="5472360" cy="61326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563440" y="822960"/>
            <a:ext cx="836640" cy="26532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5563440" y="2881080"/>
            <a:ext cx="836640" cy="2271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7647120" y="1679760"/>
            <a:ext cx="747720" cy="23976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3689280" y="2011680"/>
            <a:ext cx="152208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images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 for today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comparison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 construction, SIFT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level descriptors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8-bin orientation histograms: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adding to bin, every data point is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Gaussian aperture window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Adding a data point to a bin also add a little to the neighboring bins (linear interpolation)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Pixels on the other side of a histogram grid border contributes a little to the histogram (linear interpolation)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Feature vector: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8-bin histograms from the 4x4 grid into one vector with dimensionality 4x4x8 = 128.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43400" y="2438280"/>
            <a:ext cx="1967040" cy="26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feature vector: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the feature vector: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Non-linear illumination changes (e.g. shadows) may cause high gradient magnitudes locally.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Therefore reduce all bin values larger than 0.2 down to 0.2.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Renormalize (normalize again):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4937760" y="2560320"/>
            <a:ext cx="2094120" cy="3794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5212080" y="4466160"/>
            <a:ext cx="2094120" cy="3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matching: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828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SIFT features are compared with Euclidean distance (L2-norm):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SIFT features: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match is accepted if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refers to the distance for the pair of features with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2nd Best refers to the distance for the pair of features with second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242240" y="3657600"/>
            <a:ext cx="1700280" cy="64620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1879200" y="1975680"/>
            <a:ext cx="4488120" cy="10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0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-22860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Content Placeholder 3" descr=""/>
          <p:cNvPicPr/>
          <p:nvPr/>
        </p:nvPicPr>
        <p:blipFill>
          <a:blip r:embed="rId1"/>
          <a:srcRect l="0" t="-17067" r="0" b="-17067"/>
          <a:stretch/>
        </p:blipFill>
        <p:spPr>
          <a:xfrm>
            <a:off x="457200" y="0"/>
            <a:ext cx="8227800" cy="452412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4" descr=""/>
          <p:cNvPicPr/>
          <p:nvPr/>
        </p:nvPicPr>
        <p:blipFill>
          <a:blip r:embed="rId2"/>
          <a:stretch/>
        </p:blipFill>
        <p:spPr>
          <a:xfrm>
            <a:off x="2057400" y="3638880"/>
            <a:ext cx="6627600" cy="33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 invariance’s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4940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(DoG) detector and further processing done at detection scale 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orientation assignment procedure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 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grid of histograms. Can handle translations up to 4 pixels (within a grid cell).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Affine 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choice of gradients additive brightness invariance is obtained. From normalization we obtain invariance to multiplicative contrast change. 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Reduction of peaks give some robustness to nonlinear changes such as shadows 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 for SIFT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Perspective distortion, but may be extended to become affine invariant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Non-linear illumination such as cast shadows, changes to light color, and material reflection properties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is fairly high dimensional (128 dim.) and redundant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Variations on SIFT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many variations of the SIFT descriptor: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GLOH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DAISY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Opponent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opponent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ORB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BRISK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FREAK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47" dur="indefinite" restart="never" nodeType="tmRoot">
          <p:childTnLst>
            <p:seq>
              <p:cTn id="4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DAISY – a common SIFT variation: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Locations and spread of histograms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3" name="Content Placeholder 3" descr=""/>
          <p:cNvPicPr/>
          <p:nvPr/>
        </p:nvPicPr>
        <p:blipFill>
          <a:blip r:embed="rId1"/>
          <a:srcRect l="-47520" t="0" r="-47520" b="0"/>
          <a:stretch/>
        </p:blipFill>
        <p:spPr>
          <a:xfrm>
            <a:off x="457200" y="1600200"/>
            <a:ext cx="822780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49" dur="indefinite" restart="never" nodeType="tmRoot">
          <p:childTnLst>
            <p:seq>
              <p:cTn id="4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627336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best descriptor ?</a:t>
            </a:r>
            <a:br/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and Descriptor performance is difficult to separate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Much work has been done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are not conclusive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often best, but is very slow, and hard to implement correct. If made affine invariant even slower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 sometimes ok, but performance may vary. Fast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ORB, BRISC and other ”binary descriptors” often perform inferior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560" cy="472248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6705720" y="6473880"/>
            <a:ext cx="22078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0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120" cy="23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3" dur="indefinite" restart="never" nodeType="tmRoot">
          <p:childTnLst>
            <p:seq>
              <p:cTn id="454" dur="indefinite" nodeType="mainSeq">
                <p:childTnLst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 which detectors are the best?</a:t>
            </a: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37400" y="5131800"/>
            <a:ext cx="7950240" cy="124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K. S. Pedersen DIKU, A. B. Dahl H. Aanæs from DTU</a:t>
            </a: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Interesting Interest Points. </a:t>
            </a: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International Journal of Computer Vision, 97:18 – 35, 2012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5004000" y="1858680"/>
            <a:ext cx="3161160" cy="2217240"/>
          </a:xfrm>
          <a:prstGeom prst="rect">
            <a:avLst/>
          </a:prstGeom>
          <a:ln w="936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001160" y="3351240"/>
            <a:ext cx="4770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We Want to Control it All in a Systematic Way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066680" y="4102200"/>
            <a:ext cx="3529080" cy="63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at a Glance, Descriptors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Picture 5" descr=""/>
          <p:cNvPicPr/>
          <p:nvPr/>
        </p:nvPicPr>
        <p:blipFill>
          <a:blip r:embed="rId1"/>
          <a:stretch/>
        </p:blipFill>
        <p:spPr>
          <a:xfrm>
            <a:off x="1187280" y="1773360"/>
            <a:ext cx="5903640" cy="4676400"/>
          </a:xfrm>
          <a:prstGeom prst="rect">
            <a:avLst/>
          </a:prstGeom>
          <a:ln w="9360"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165080" y="2011680"/>
            <a:ext cx="1703520" cy="28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using Histograms of Oriented Gradients (HoG) features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(Dalal &amp; Triggs’05)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the sliding detection window approach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image prior to detection: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all RGB channels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Compute gradient image multi-scale pyramid: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color channel, compute intensity gradients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pixel, pick the gradient from the color channel with largest gradient magnitude (simple color gradient)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5157360"/>
            <a:ext cx="9142200" cy="6868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959520" y="1689120"/>
            <a:ext cx="201780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complete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8 x 8 pixels non-overlapping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16 x 16 pixels overlapping (8 pixel stride)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blocks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covering 2 x 2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Picture 5" descr=""/>
          <p:cNvPicPr/>
          <p:nvPr/>
        </p:nvPicPr>
        <p:blipFill>
          <a:blip r:embed="rId1"/>
          <a:stretch/>
        </p:blipFill>
        <p:spPr>
          <a:xfrm>
            <a:off x="533520" y="3543120"/>
            <a:ext cx="3274920" cy="331308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828800" y="3276720"/>
            <a:ext cx="836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3733920" y="4038480"/>
            <a:ext cx="6076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Picture 10" descr=""/>
          <p:cNvPicPr/>
          <p:nvPr/>
        </p:nvPicPr>
        <p:blipFill>
          <a:blip r:embed="rId2"/>
          <a:stretch/>
        </p:blipFill>
        <p:spPr>
          <a:xfrm>
            <a:off x="4880880" y="3424680"/>
            <a:ext cx="3659760" cy="3431520"/>
          </a:xfrm>
          <a:prstGeom prst="rect">
            <a:avLst/>
          </a:prstGeom>
          <a:ln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4038480" y="3276720"/>
            <a:ext cx="912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 flipH="1" rot="16200000">
            <a:off x="4871520" y="3270960"/>
            <a:ext cx="314640" cy="10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4343400" y="4229280"/>
            <a:ext cx="91260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499" dur="indefinite" restart="never" nodeType="tmRoot">
          <p:childTnLst>
            <p:seq>
              <p:cTn id="500" dur="indefinite" nodeType="mainSeq">
                <p:childTnLst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a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each block: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cell histogram vectors to a feature vector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feature vector: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Euclidean: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Peak clipping followed by renormalization (just as in SIFT)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detection window: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block feature vectors to form a joint feature vector for the detection window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Dimensionality for 64 x 128 = 8192 pixels detection window: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bins x 4 cells x (7 x 15) blocks = </a:t>
            </a:r>
            <a:r>
              <a:rPr b="0" lang="en-US" sz="2000" spc="-1" strike="noStrike">
                <a:solidFill>
                  <a:srgbClr val="00b0f0"/>
                </a:solidFill>
                <a:latin typeface="Arial"/>
                <a:ea typeface="ＭＳ Ｐゴシック"/>
              </a:rPr>
              <a:t>3780 dimensions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Apply a classifier to the joint feature vector – the detection window feature (Dalal &amp; Triggs uses a linear Support Vector Machine (SVM))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971800" y="2692440"/>
            <a:ext cx="2068560" cy="49392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7467480" y="2120760"/>
            <a:ext cx="227160" cy="2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3" dur="indefinite" restart="never" nodeType="tmRoot">
          <p:childTnLst>
            <p:seq>
              <p:cTn id="524" dur="indefinite" nodeType="mainSeq">
                <p:childTnLst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HoG features visualized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-49019" r="0" b="-49019"/>
          <a:stretch/>
        </p:blipFill>
        <p:spPr>
          <a:xfrm>
            <a:off x="457200" y="2061000"/>
            <a:ext cx="8227800" cy="430812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939600" y="1917000"/>
            <a:ext cx="71305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HOG has shown successful in detecting (upright) people, but can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adapt to other cases.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69" dur="indefinite" restart="never" nodeType="tmRoot">
          <p:childTnLst>
            <p:seq>
              <p:cTn id="5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011680" y="2560320"/>
            <a:ext cx="576000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David Lowe’s paper (SIFT-1.pdf in Absalon)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Next time: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Imaged formation,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light models,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photometric stereo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(much more my cup of tea...)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71" dur="indefinite" restart="never" nodeType="tmRoot">
          <p:childTnLst>
            <p:seq>
              <p:cTn id="5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79280" y="76320"/>
            <a:ext cx="77706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Effect of position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1042920" y="981000"/>
            <a:ext cx="6335640" cy="51861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560" cy="472248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6705720" y="6473880"/>
            <a:ext cx="22078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120" cy="23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Light is more disruptive than position (angle &amp; scale).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different evaluations on different databases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Best Performers: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Variants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DoG (SIFT Blobs)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9996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Less well performers: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MSER, FAST, Hessian Laplace Variants, etc.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40000" y="1196640"/>
            <a:ext cx="4678560" cy="3742560"/>
          </a:xfrm>
          <a:prstGeom prst="rect">
            <a:avLst/>
          </a:prstGeom>
          <a:ln w="936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1800" cy="2040480"/>
          </a:xfrm>
          <a:prstGeom prst="rect">
            <a:avLst/>
          </a:prstGeom>
          <a:ln w="936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6280" cy="2064600"/>
          </a:xfrm>
          <a:prstGeom prst="rect">
            <a:avLst/>
          </a:prstGeom>
          <a:ln w="9360"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323640" y="1628640"/>
            <a:ext cx="374256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Harris corners, DoG (blobs)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feature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Raw patches, , SIFT,…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points by pairing similar descriptors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wish of a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must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1640" cy="9324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 rot="5400000">
            <a:off x="1640160" y="2323800"/>
            <a:ext cx="1522080" cy="8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419720" y="1676520"/>
            <a:ext cx="455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1640" cy="92952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 flipH="1" rot="16200000">
            <a:off x="5524560" y="2552400"/>
            <a:ext cx="14461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209480" y="1981800"/>
            <a:ext cx="544680" cy="30348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3920" cy="5320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576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1790</TotalTime>
  <Application>LibreOffice/6.0.7.3$Linux_X86_64 LibreOffice_project/00m0$Build-3</Application>
  <Words>2466</Words>
  <Paragraphs>317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2012-11-26T11:34:58Z</dcterms:created>
  <dc:creator>Kim Steenstrup Pedersen</dc:creator>
  <dc:description/>
  <dc:language>en-US</dc:language>
  <cp:lastModifiedBy/>
  <cp:lastPrinted>2013-11-25T10:11:06Z</cp:lastPrinted>
  <dcterms:modified xsi:type="dcterms:W3CDTF">2021-11-30T19:01:16Z</dcterms:modified>
  <cp:revision>265</cp:revision>
  <dc:subject/>
  <dc:title>Features II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24</vt:i4>
  </property>
  <property fmtid="{D5CDD505-2E9C-101B-9397-08002B2CF9AE}" pid="9" name="PresentationFormat">
    <vt:lpwstr>Skærmshow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